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34" r:id="rId5"/>
    <p:sldId id="384" r:id="rId6"/>
    <p:sldId id="383" r:id="rId7"/>
    <p:sldId id="382" r:id="rId8"/>
    <p:sldId id="381" r:id="rId9"/>
    <p:sldId id="380" r:id="rId10"/>
    <p:sldId id="385" r:id="rId11"/>
    <p:sldId id="37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3D06"/>
    <a:srgbClr val="6F6F6F"/>
    <a:srgbClr val="0C3976"/>
    <a:srgbClr val="004F7D"/>
    <a:srgbClr val="DCE0E6"/>
    <a:srgbClr val="64C4AE"/>
    <a:srgbClr val="6460AE"/>
    <a:srgbClr val="FFE600"/>
    <a:srgbClr val="0C3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12907-97F0-ADCC-54DF-65BA4AED50CC}" v="498" dt="2022-03-30T09:51:25.178"/>
    <p1510:client id="{E3CA491B-8614-401E-8CDC-E634B8CD8250}" v="2" dt="2022-03-30T09:03:01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76F02-05CC-4560-B7E0-63A5C519AFB8}" type="datetimeFigureOut">
              <a:rPr lang="nb-NO" smtClean="0"/>
              <a:t>30.03.2022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EED54-698B-4151-9F02-377F2E0AB2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92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/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7F5A7F79-9F8D-1042-87B8-7C79EC07EE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14400" indent="0">
              <a:buFontTx/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9">
            <a:extLst>
              <a:ext uri="{FF2B5EF4-FFF2-40B4-BE49-F238E27FC236}">
                <a16:creationId xmlns:a16="http://schemas.microsoft.com/office/drawing/2014/main" id="{0AD4C110-51C4-4785-BC0E-7CEA460ED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536" y="1846319"/>
            <a:ext cx="4916775" cy="4262270"/>
          </a:xfrm>
          <a:prstGeom prst="rect">
            <a:avLst/>
          </a:prstGeom>
          <a:solidFill>
            <a:srgbClr val="003D6A"/>
          </a:solidFill>
        </p:spPr>
        <p:txBody>
          <a:bodyPr wrap="square" lIns="223200" tIns="306000" rIns="223200" bIns="36000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z="4000" b="1" noProof="0"/>
              <a:t>TITTEL</a:t>
            </a:r>
          </a:p>
        </p:txBody>
      </p:sp>
      <p:sp>
        <p:nvSpPr>
          <p:cNvPr id="9" name="Plassholder for tekst 11">
            <a:extLst>
              <a:ext uri="{FF2B5EF4-FFF2-40B4-BE49-F238E27FC236}">
                <a16:creationId xmlns:a16="http://schemas.microsoft.com/office/drawing/2014/main" id="{27F68675-1F55-4266-AAA1-EAF95A6B18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764" y="4770972"/>
            <a:ext cx="4512665" cy="369332"/>
          </a:xfrm>
        </p:spPr>
        <p:txBody>
          <a:bodyPr wrap="square" lIns="0" tIns="0" rIns="0" bIns="0" anchor="b" anchorCtr="0">
            <a:spAutoFit/>
          </a:bodyPr>
          <a:lstStyle>
            <a:lvl1pPr marL="1440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EA93111-447F-47CF-B6F9-BFE131CAD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557" y="330903"/>
            <a:ext cx="1733883" cy="77706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69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DDE982-BF82-4028-99B9-AE11EF225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238" y="1656207"/>
            <a:ext cx="5135562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A564B2-1B30-4AA3-90C3-43583F681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1294" y="1656207"/>
            <a:ext cx="5137200" cy="43205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206F7D-DA80-4CB7-A865-2B7FF52A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10832400" cy="117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Plassholder for bunntekst 5">
            <a:extLst>
              <a:ext uri="{FF2B5EF4-FFF2-40B4-BE49-F238E27FC236}">
                <a16:creationId xmlns:a16="http://schemas.microsoft.com/office/drawing/2014/main" id="{1A405F43-DD7B-1244-B454-863BF4231B01}"/>
              </a:ext>
            </a:extLst>
          </p:cNvPr>
          <p:cNvSpPr txBox="1">
            <a:spLocks/>
          </p:cNvSpPr>
          <p:nvPr userDrawn="1"/>
        </p:nvSpPr>
        <p:spPr>
          <a:xfrm>
            <a:off x="752034" y="6437472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Selskapspresentasjon|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64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, meng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D8FD1A-E56C-44C7-B0DA-9371B717000D}"/>
              </a:ext>
            </a:extLst>
          </p:cNvPr>
          <p:cNvSpPr/>
          <p:nvPr userDrawn="1"/>
        </p:nvSpPr>
        <p:spPr>
          <a:xfrm>
            <a:off x="0" y="0"/>
            <a:ext cx="5376671" cy="6858000"/>
          </a:xfrm>
          <a:prstGeom prst="rect">
            <a:avLst/>
          </a:prstGeom>
          <a:solidFill>
            <a:srgbClr val="DCE0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ssholder for diagram 9">
            <a:extLst>
              <a:ext uri="{FF2B5EF4-FFF2-40B4-BE49-F238E27FC236}">
                <a16:creationId xmlns:a16="http://schemas.microsoft.com/office/drawing/2014/main" id="{376F9E2E-2EB8-4812-838A-E7FF12F03DD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80175" y="1117600"/>
            <a:ext cx="4572572" cy="4644580"/>
          </a:xfrm>
          <a:noFill/>
        </p:spPr>
        <p:txBody>
          <a:bodyPr/>
          <a:lstStyle>
            <a:lvl1pPr marL="489600" indent="-4752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9F306174-11F0-42CB-9E3F-03F1AB07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4032510" cy="1169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581F8-D782-4A79-ACB7-A3746DC824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6094" y="1656207"/>
            <a:ext cx="4032510" cy="4320540"/>
          </a:xfrm>
          <a:prstGeom prst="rect">
            <a:avLst/>
          </a:prstGeom>
        </p:spPr>
        <p:txBody>
          <a:bodyPr lIns="91440" tIns="46800" rIns="90000" bIns="45720"/>
          <a:lstStyle>
            <a:lvl1pPr marL="0" indent="0">
              <a:buClrTx/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2821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stilt bilde, meng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D8FD1A-E56C-44C7-B0DA-9371B717000D}"/>
              </a:ext>
            </a:extLst>
          </p:cNvPr>
          <p:cNvSpPr/>
          <p:nvPr userDrawn="1"/>
        </p:nvSpPr>
        <p:spPr>
          <a:xfrm>
            <a:off x="0" y="0"/>
            <a:ext cx="5376671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A04FB5-3BBC-4CB7-A4F8-285D7FF6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94" y="1656207"/>
            <a:ext cx="4032510" cy="432054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BBD23D01-C40F-4A3C-AFEB-1A02F5D555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4089" y="0"/>
            <a:ext cx="6797911" cy="6858000"/>
          </a:xfrm>
          <a:prstGeom prst="rect">
            <a:avLst/>
          </a:prstGeom>
        </p:spPr>
        <p:txBody>
          <a:bodyPr tIns="904925"/>
          <a:lstStyle>
            <a:lvl1pPr marL="489600" indent="-475200" algn="ctr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087B9C2-EC5D-4B4A-8090-D908E78E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4032510" cy="1169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6950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stilt bilde,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D8FD1A-E56C-44C7-B0DA-9371B717000D}"/>
              </a:ext>
            </a:extLst>
          </p:cNvPr>
          <p:cNvSpPr/>
          <p:nvPr userDrawn="1"/>
        </p:nvSpPr>
        <p:spPr>
          <a:xfrm>
            <a:off x="0" y="0"/>
            <a:ext cx="5376671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17970C6-187F-4E41-84FA-C1F2D4FC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00" y="320089"/>
            <a:ext cx="4032504" cy="116955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3535A72-6A86-4B81-8C64-3A495B31F1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6094" y="1656207"/>
            <a:ext cx="4032510" cy="432054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524DFD34-269E-4C9C-8C4C-823F44E341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94089" y="0"/>
            <a:ext cx="6797911" cy="6858000"/>
          </a:xfrm>
          <a:prstGeom prst="rect">
            <a:avLst/>
          </a:prstGeom>
        </p:spPr>
        <p:txBody>
          <a:bodyPr tIns="904925"/>
          <a:lstStyle>
            <a:lvl1pPr marL="489600" indent="-475200" algn="ctr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93644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, meng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D8FD1A-E56C-44C7-B0DA-9371B717000D}"/>
              </a:ext>
            </a:extLst>
          </p:cNvPr>
          <p:cNvSpPr/>
          <p:nvPr userDrawn="1"/>
        </p:nvSpPr>
        <p:spPr>
          <a:xfrm>
            <a:off x="0" y="0"/>
            <a:ext cx="537667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ssholder for diagram 9">
            <a:extLst>
              <a:ext uri="{FF2B5EF4-FFF2-40B4-BE49-F238E27FC236}">
                <a16:creationId xmlns:a16="http://schemas.microsoft.com/office/drawing/2014/main" id="{376F9E2E-2EB8-4812-838A-E7FF12F03DD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80175" y="1117600"/>
            <a:ext cx="4572572" cy="4644580"/>
          </a:xfrm>
          <a:noFill/>
        </p:spPr>
        <p:txBody>
          <a:bodyPr/>
          <a:lstStyle>
            <a:lvl1pPr marL="489600" indent="-4752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9F306174-11F0-42CB-9E3F-03F1AB07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4032510" cy="1169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581F8-D782-4A79-ACB7-A3746DC824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6094" y="1656207"/>
            <a:ext cx="4032510" cy="4320540"/>
          </a:xfrm>
          <a:prstGeom prst="rect">
            <a:avLst/>
          </a:prstGeom>
        </p:spPr>
        <p:txBody>
          <a:bodyPr lIns="91440" tIns="46800" rIns="90000" bIns="45720"/>
          <a:lstStyle>
            <a:lvl1pPr marL="0" indent="0">
              <a:buClrTx/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3C51ED-FFE3-1D42-B9AC-C086A5A4CE5C}"/>
              </a:ext>
            </a:extLst>
          </p:cNvPr>
          <p:cNvSpPr txBox="1">
            <a:spLocks/>
          </p:cNvSpPr>
          <p:nvPr userDrawn="1"/>
        </p:nvSpPr>
        <p:spPr>
          <a:xfrm>
            <a:off x="752034" y="6429521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Selskapspresentasjon 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30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stilt bilde, meng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D8FD1A-E56C-44C7-B0DA-9371B717000D}"/>
              </a:ext>
            </a:extLst>
          </p:cNvPr>
          <p:cNvSpPr/>
          <p:nvPr userDrawn="1"/>
        </p:nvSpPr>
        <p:spPr>
          <a:xfrm>
            <a:off x="0" y="0"/>
            <a:ext cx="53766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A04FB5-3BBC-4CB7-A4F8-285D7FF6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94" y="1656207"/>
            <a:ext cx="4032510" cy="432054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BBD23D01-C40F-4A3C-AFEB-1A02F5D555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4089" y="0"/>
            <a:ext cx="6797911" cy="6858000"/>
          </a:xfrm>
          <a:prstGeom prst="rect">
            <a:avLst/>
          </a:prstGeom>
        </p:spPr>
        <p:txBody>
          <a:bodyPr tIns="904925"/>
          <a:lstStyle>
            <a:lvl1pPr marL="489600" indent="-475200" algn="ctr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087B9C2-EC5D-4B4A-8090-D908E78E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4032510" cy="1169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3864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stilt bilde,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D8FD1A-E56C-44C7-B0DA-9371B717000D}"/>
              </a:ext>
            </a:extLst>
          </p:cNvPr>
          <p:cNvSpPr/>
          <p:nvPr userDrawn="1"/>
        </p:nvSpPr>
        <p:spPr>
          <a:xfrm>
            <a:off x="0" y="0"/>
            <a:ext cx="53766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17970C6-187F-4E41-84FA-C1F2D4FC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00" y="320089"/>
            <a:ext cx="4032504" cy="116955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3535A72-6A86-4B81-8C64-3A495B31F1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6094" y="1656207"/>
            <a:ext cx="4032510" cy="432054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524DFD34-269E-4C9C-8C4C-823F44E341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94089" y="0"/>
            <a:ext cx="6797911" cy="6858000"/>
          </a:xfrm>
          <a:prstGeom prst="rect">
            <a:avLst/>
          </a:prstGeom>
        </p:spPr>
        <p:txBody>
          <a:bodyPr tIns="904925"/>
          <a:lstStyle>
            <a:lvl1pPr marL="489600" indent="-475200" algn="ctr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129456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ammer, f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5">
            <a:extLst>
              <a:ext uri="{FF2B5EF4-FFF2-40B4-BE49-F238E27FC236}">
                <a16:creationId xmlns:a16="http://schemas.microsoft.com/office/drawing/2014/main" id="{95823711-EE0F-4343-AAAF-F2878980D9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14823" y="2062163"/>
            <a:ext cx="2474913" cy="260032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5">
            <a:extLst>
              <a:ext uri="{FF2B5EF4-FFF2-40B4-BE49-F238E27FC236}">
                <a16:creationId xmlns:a16="http://schemas.microsoft.com/office/drawing/2014/main" id="{B7F95406-5CE1-F644-9DFE-7E7F538D05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99332" y="2062163"/>
            <a:ext cx="2474913" cy="260032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5">
            <a:extLst>
              <a:ext uri="{FF2B5EF4-FFF2-40B4-BE49-F238E27FC236}">
                <a16:creationId xmlns:a16="http://schemas.microsoft.com/office/drawing/2014/main" id="{2289F372-9061-3949-B07B-F843DAA34F3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83841" y="2062163"/>
            <a:ext cx="2474913" cy="260032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7FC34C0-3BBA-9342-BE13-FE9AE69612D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350" y="2062163"/>
            <a:ext cx="2474913" cy="260032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A642F-F701-4040-8BCE-7748FA02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10832400" cy="117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814B5E7C-A34B-9A44-AD0E-CFDFC62B5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034" y="6429521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Selskapspresentasjon 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ammer, f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5">
            <a:extLst>
              <a:ext uri="{FF2B5EF4-FFF2-40B4-BE49-F238E27FC236}">
                <a16:creationId xmlns:a16="http://schemas.microsoft.com/office/drawing/2014/main" id="{95823711-EE0F-4343-AAAF-F2878980D9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14823" y="2062163"/>
            <a:ext cx="2474913" cy="260032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5">
            <a:extLst>
              <a:ext uri="{FF2B5EF4-FFF2-40B4-BE49-F238E27FC236}">
                <a16:creationId xmlns:a16="http://schemas.microsoft.com/office/drawing/2014/main" id="{B7F95406-5CE1-F644-9DFE-7E7F538D05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99332" y="2062163"/>
            <a:ext cx="2474913" cy="260032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5">
            <a:extLst>
              <a:ext uri="{FF2B5EF4-FFF2-40B4-BE49-F238E27FC236}">
                <a16:creationId xmlns:a16="http://schemas.microsoft.com/office/drawing/2014/main" id="{2289F372-9061-3949-B07B-F843DAA34F3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83841" y="2062163"/>
            <a:ext cx="2474913" cy="260032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7FC34C0-3BBA-9342-BE13-FE9AE69612D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350" y="2062163"/>
            <a:ext cx="2474913" cy="2600325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222D56F-1082-4143-8A63-4FCBD571B3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18" y="3508612"/>
            <a:ext cx="2466975" cy="585866"/>
          </a:xfrm>
        </p:spPr>
        <p:txBody>
          <a:bodyPr anchor="ctr" anchorCtr="0">
            <a:spAutoFit/>
          </a:bodyPr>
          <a:lstStyle>
            <a:lvl1pPr marL="1440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1F10FA40-CD4F-4437-8673-7154D18F33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98347" y="3508611"/>
            <a:ext cx="2466975" cy="585866"/>
          </a:xfrm>
        </p:spPr>
        <p:txBody>
          <a:bodyPr anchor="ctr" anchorCtr="0">
            <a:spAutoFit/>
          </a:bodyPr>
          <a:lstStyle>
            <a:lvl1pPr marL="1440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99ABD5A7-F30E-41D9-8A41-5473311BD0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4531" y="3508612"/>
            <a:ext cx="2466975" cy="585866"/>
          </a:xfrm>
        </p:spPr>
        <p:txBody>
          <a:bodyPr anchor="ctr" anchorCtr="0">
            <a:spAutoFit/>
          </a:bodyPr>
          <a:lstStyle>
            <a:lvl1pPr marL="1440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DCD46A47-65FA-6D42-BF0A-6BF2493A95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09624" y="3508612"/>
            <a:ext cx="2466975" cy="585866"/>
          </a:xfrm>
        </p:spPr>
        <p:txBody>
          <a:bodyPr anchor="ctr" anchorCtr="0">
            <a:spAutoFit/>
          </a:bodyPr>
          <a:lstStyle>
            <a:lvl1pPr marL="1440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CD54CD-7B9F-416F-9098-60AB54AB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10832400" cy="117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8" name="Plassholder for bunntekst 5">
            <a:extLst>
              <a:ext uri="{FF2B5EF4-FFF2-40B4-BE49-F238E27FC236}">
                <a16:creationId xmlns:a16="http://schemas.microsoft.com/office/drawing/2014/main" id="{6785E754-F581-C14F-91DA-93102FB22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034" y="6429521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Selskapspresentasjon 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153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ammer, 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5">
            <a:extLst>
              <a:ext uri="{FF2B5EF4-FFF2-40B4-BE49-F238E27FC236}">
                <a16:creationId xmlns:a16="http://schemas.microsoft.com/office/drawing/2014/main" id="{10989DA5-4D6F-C640-8D61-DE8BC68861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13717" y="1929039"/>
            <a:ext cx="3330838" cy="3006643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5">
            <a:extLst>
              <a:ext uri="{FF2B5EF4-FFF2-40B4-BE49-F238E27FC236}">
                <a16:creationId xmlns:a16="http://schemas.microsoft.com/office/drawing/2014/main" id="{CA365642-E21D-EB4D-BFF1-C7680AFAD50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52428" y="1929039"/>
            <a:ext cx="3330838" cy="3006643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2" name="Plassholder for bilde 5">
            <a:extLst>
              <a:ext uri="{FF2B5EF4-FFF2-40B4-BE49-F238E27FC236}">
                <a16:creationId xmlns:a16="http://schemas.microsoft.com/office/drawing/2014/main" id="{09D85B9F-3F5A-674F-866B-E95BC7699DE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1139" y="1929039"/>
            <a:ext cx="3330838" cy="3006643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B32FC-E862-402B-9C62-E6094FB1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10832400" cy="117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94CA3D-286C-E74B-8606-ED46E02905A2}"/>
              </a:ext>
            </a:extLst>
          </p:cNvPr>
          <p:cNvSpPr txBox="1">
            <a:spLocks/>
          </p:cNvSpPr>
          <p:nvPr userDrawn="1"/>
        </p:nvSpPr>
        <p:spPr>
          <a:xfrm>
            <a:off x="752034" y="6429521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Selskapspresentasjon 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1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m/ møns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7468EA3-948F-E741-B0CC-867D0B0A8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A93D860-5824-4D3B-BC42-F56D59FF4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764" y="3244333"/>
            <a:ext cx="10059911" cy="369332"/>
          </a:xfrm>
        </p:spPr>
        <p:txBody>
          <a:bodyPr wrap="square" lIns="0" tIns="0" bIns="0" anchor="t">
            <a:spAutoFit/>
          </a:bodyPr>
          <a:lstStyle>
            <a:lvl1pPr marL="1440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16CEF83-AE66-6F41-81FD-5C1517E23A81}"/>
              </a:ext>
            </a:extLst>
          </p:cNvPr>
          <p:cNvCxnSpPr>
            <a:cxnSpLocks/>
          </p:cNvCxnSpPr>
          <p:nvPr userDrawn="1"/>
        </p:nvCxnSpPr>
        <p:spPr>
          <a:xfrm>
            <a:off x="928764" y="2942705"/>
            <a:ext cx="733781" cy="0"/>
          </a:xfrm>
          <a:prstGeom prst="line">
            <a:avLst/>
          </a:prstGeom>
          <a:ln w="50800" cmpd="sng">
            <a:solidFill>
              <a:srgbClr val="64C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538AE1F3-E73F-8744-BE1E-E12850517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969" y="2071029"/>
            <a:ext cx="10059911" cy="661720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44650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ammer, 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bilde 5">
            <a:extLst>
              <a:ext uri="{FF2B5EF4-FFF2-40B4-BE49-F238E27FC236}">
                <a16:creationId xmlns:a16="http://schemas.microsoft.com/office/drawing/2014/main" id="{83B78B9D-FF5D-8543-8BDC-249A32A245E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52428" y="1929039"/>
            <a:ext cx="3330838" cy="3006643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6">
            <a:extLst>
              <a:ext uri="{FF2B5EF4-FFF2-40B4-BE49-F238E27FC236}">
                <a16:creationId xmlns:a16="http://schemas.microsoft.com/office/drawing/2014/main" id="{E47AD652-1AC7-E244-95C8-5521B5A9E71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52428" y="3605316"/>
            <a:ext cx="3330837" cy="708977"/>
          </a:xfrm>
        </p:spPr>
        <p:txBody>
          <a:bodyPr wrap="square" anchor="ctr" anchorCtr="0">
            <a:spAutoFit/>
          </a:bodyPr>
          <a:lstStyle>
            <a:lvl1pPr marL="1440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bilde 5">
            <a:extLst>
              <a:ext uri="{FF2B5EF4-FFF2-40B4-BE49-F238E27FC236}">
                <a16:creationId xmlns:a16="http://schemas.microsoft.com/office/drawing/2014/main" id="{AB145626-2128-9742-A40D-D608211641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1139" y="1929039"/>
            <a:ext cx="3330838" cy="3006643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tekst 6">
            <a:extLst>
              <a:ext uri="{FF2B5EF4-FFF2-40B4-BE49-F238E27FC236}">
                <a16:creationId xmlns:a16="http://schemas.microsoft.com/office/drawing/2014/main" id="{8CEE610A-4663-024F-96E9-068AD632C8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1139" y="3605316"/>
            <a:ext cx="3330838" cy="708977"/>
          </a:xfrm>
        </p:spPr>
        <p:txBody>
          <a:bodyPr wrap="square" anchor="ctr" anchorCtr="0">
            <a:spAutoFit/>
          </a:bodyPr>
          <a:lstStyle>
            <a:lvl1pPr marL="1440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1655A-7819-4652-8582-97BC8346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10832400" cy="117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7" name="Plassholder for bilde 5">
            <a:extLst>
              <a:ext uri="{FF2B5EF4-FFF2-40B4-BE49-F238E27FC236}">
                <a16:creationId xmlns:a16="http://schemas.microsoft.com/office/drawing/2014/main" id="{5F6DF4E8-6837-C841-BE4D-C6D2B5F562B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13717" y="1929039"/>
            <a:ext cx="3330838" cy="3006643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7638B0D1-98D6-3E42-BF73-4F18EA30D9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13717" y="3605316"/>
            <a:ext cx="3330838" cy="708977"/>
          </a:xfrm>
        </p:spPr>
        <p:txBody>
          <a:bodyPr wrap="square" anchor="ctr" anchorCtr="0">
            <a:spAutoFit/>
          </a:bodyPr>
          <a:lstStyle>
            <a:lvl1pPr marL="1440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unntekst 5">
            <a:extLst>
              <a:ext uri="{FF2B5EF4-FFF2-40B4-BE49-F238E27FC236}">
                <a16:creationId xmlns:a16="http://schemas.microsoft.com/office/drawing/2014/main" id="{3B389859-AEEF-544A-956B-EED7805A4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034" y="6429521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Selskapspresentasjon 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549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kolla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E7FDA-4937-4126-8CAE-8B47E086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00" y="320089"/>
            <a:ext cx="11134800" cy="630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5ED75C8B-17E3-4452-959B-60F7A76CFB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712040"/>
            <a:ext cx="4766513" cy="2258768"/>
          </a:xfrm>
          <a:prstGeom prst="rect">
            <a:avLst/>
          </a:prstGeom>
          <a:noFill/>
        </p:spPr>
        <p:txBody>
          <a:bodyPr tIns="360000"/>
          <a:lstStyle>
            <a:lvl1pPr marL="489600" indent="-475200" algn="ctr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59F09DC9-696F-4326-BAE2-A169F1C53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2152"/>
            <a:ext cx="4766513" cy="2258767"/>
          </a:xfrm>
          <a:prstGeom prst="rect">
            <a:avLst/>
          </a:prstGeom>
          <a:noFill/>
        </p:spPr>
        <p:txBody>
          <a:bodyPr tIns="360000"/>
          <a:lstStyle>
            <a:lvl1pPr marL="489600" indent="-475200" algn="ctr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D87D5D7E-6E03-46E2-B44E-DB4901A826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9083" y="1202152"/>
            <a:ext cx="7142918" cy="4766386"/>
          </a:xfrm>
          <a:prstGeom prst="rect">
            <a:avLst/>
          </a:prstGeom>
          <a:noFill/>
        </p:spPr>
        <p:txBody>
          <a:bodyPr tIns="904925"/>
          <a:lstStyle>
            <a:lvl1pPr marL="489600" indent="-475200" algn="ctr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  <p:sp>
        <p:nvSpPr>
          <p:cNvPr id="12" name="Plassholder for bunntekst 5">
            <a:extLst>
              <a:ext uri="{FF2B5EF4-FFF2-40B4-BE49-F238E27FC236}">
                <a16:creationId xmlns:a16="http://schemas.microsoft.com/office/drawing/2014/main" id="{97781302-D4BF-B447-9BA1-4353BD2FC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034" y="6429521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Selskapspresentasjon 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49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 med overliggende tekst,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43D90A08-D2F0-4589-AB6C-EB76004B82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tIns="904925"/>
          <a:lstStyle>
            <a:lvl1pPr marL="489600" indent="-47520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  <p:sp>
        <p:nvSpPr>
          <p:cNvPr id="8" name="Plassholder for tekst 15">
            <a:extLst>
              <a:ext uri="{FF2B5EF4-FFF2-40B4-BE49-F238E27FC236}">
                <a16:creationId xmlns:a16="http://schemas.microsoft.com/office/drawing/2014/main" id="{D1B869F4-3FDF-D24C-AE18-B775BEC9B9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022" y="508952"/>
            <a:ext cx="3798888" cy="5914527"/>
          </a:xfrm>
          <a:solidFill>
            <a:schemeClr val="bg1"/>
          </a:solidFill>
        </p:spPr>
        <p:txBody>
          <a:bodyPr lIns="324000" tIns="9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172800" indent="-172800">
              <a:lnSpc>
                <a:spcPct val="100000"/>
              </a:lnSpc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Skriv her, trykk Alt+ </a:t>
            </a:r>
            <a:r>
              <a:rPr lang="nb-NO" err="1"/>
              <a:t>Shift</a:t>
            </a:r>
            <a:r>
              <a:rPr lang="nb-NO"/>
              <a:t> + -&gt; for å skifte til kulepunkt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A90A5A45-CDF6-354D-9866-A1F6A5C0B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6262" y="863602"/>
            <a:ext cx="3422813" cy="338554"/>
          </a:xfrm>
        </p:spPr>
        <p:txBody>
          <a:bodyPr wrap="square">
            <a:spAutoFit/>
          </a:bodyPr>
          <a:lstStyle>
            <a:lvl1pPr marL="144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68265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 med overliggende tekst, mø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27C271CF-D937-4792-BB0F-36116AEA64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tIns="904925"/>
          <a:lstStyle>
            <a:lvl1pPr marL="489600" indent="-47520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ikonet for å legge til bilde</a:t>
            </a:r>
          </a:p>
        </p:txBody>
      </p:sp>
      <p:sp>
        <p:nvSpPr>
          <p:cNvPr id="8" name="Plassholder for tekst 15">
            <a:extLst>
              <a:ext uri="{FF2B5EF4-FFF2-40B4-BE49-F238E27FC236}">
                <a16:creationId xmlns:a16="http://schemas.microsoft.com/office/drawing/2014/main" id="{8D47459B-2B34-B94F-9967-F20F75F15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022" y="508952"/>
            <a:ext cx="3798888" cy="5914527"/>
          </a:xfrm>
          <a:solidFill>
            <a:srgbClr val="003D6A"/>
          </a:solidFill>
        </p:spPr>
        <p:txBody>
          <a:bodyPr lIns="324000" tIns="9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72800" indent="-172800"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Skriv her, trykk Alt+ </a:t>
            </a:r>
            <a:r>
              <a:rPr lang="nb-NO" err="1"/>
              <a:t>Shift</a:t>
            </a:r>
            <a:r>
              <a:rPr lang="nb-NO"/>
              <a:t> + -&gt; for å skifte til kulepunkt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93CE64-FD77-48DE-8B7D-EA3607685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6260" y="863602"/>
            <a:ext cx="3413289" cy="338554"/>
          </a:xfrm>
        </p:spPr>
        <p:txBody>
          <a:bodyPr wrap="square">
            <a:spAutoFit/>
          </a:bodyPr>
          <a:lstStyle>
            <a:lvl1pPr marL="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64180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E7FDA-4937-4126-8CAE-8B47E086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10832400" cy="117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8F3114-F5E5-0345-8B7D-14CB1CE6A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034" y="6429521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Selskapspresentasjon 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388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Ful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27C271CF-D937-4792-BB0F-36116AEA64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tIns="904925"/>
          <a:lstStyle>
            <a:lvl1pPr marL="489600" indent="-475200" algn="ctr" defTabSz="914400" rtl="0" eaLnBrk="1" latinLnBrk="0" hangingPunct="1">
              <a:lnSpc>
                <a:spcPts val="3000"/>
              </a:lnSpc>
              <a:spcBef>
                <a:spcPts val="0"/>
              </a:spcBef>
              <a:buFontTx/>
              <a:buNone/>
              <a:defRPr sz="2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565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kille m/ møns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7468EA3-948F-E741-B0CC-867D0B0A8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50B2367-3389-1B45-B76A-0369EF2CE8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57" y="330902"/>
            <a:ext cx="1737658" cy="77706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ECBEF6A-AD9A-BD46-B80F-2A72A045FE12}"/>
              </a:ext>
            </a:extLst>
          </p:cNvPr>
          <p:cNvSpPr txBox="1"/>
          <p:nvPr userDrawn="1"/>
        </p:nvSpPr>
        <p:spPr>
          <a:xfrm>
            <a:off x="2649110" y="3013501"/>
            <a:ext cx="68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>
                <a:solidFill>
                  <a:schemeClr val="bg1"/>
                </a:solidFill>
              </a:rPr>
              <a:t>VI BYGGER FREMTIDEN</a:t>
            </a:r>
          </a:p>
        </p:txBody>
      </p:sp>
    </p:spTree>
    <p:extLst>
      <p:ext uri="{BB962C8B-B14F-4D97-AF65-F5344CB8AC3E}">
        <p14:creationId xmlns:p14="http://schemas.microsoft.com/office/powerpoint/2010/main" val="1816274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pittelskille m/ 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F1320FB2-5232-D347-8E10-B04DBC0C7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117E1CB-E337-9D4E-904E-5D28D4060E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557" y="330903"/>
            <a:ext cx="1733883" cy="77706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367BE6B-A3AA-A045-80CA-0957900A293E}"/>
              </a:ext>
            </a:extLst>
          </p:cNvPr>
          <p:cNvSpPr txBox="1"/>
          <p:nvPr userDrawn="1"/>
        </p:nvSpPr>
        <p:spPr>
          <a:xfrm>
            <a:off x="2649110" y="3013501"/>
            <a:ext cx="68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>
                <a:solidFill>
                  <a:schemeClr val="bg1"/>
                </a:solidFill>
              </a:rPr>
              <a:t>VI BYGGER FREMTIDEN</a:t>
            </a:r>
          </a:p>
        </p:txBody>
      </p:sp>
    </p:spTree>
    <p:extLst>
      <p:ext uri="{BB962C8B-B14F-4D97-AF65-F5344CB8AC3E}">
        <p14:creationId xmlns:p14="http://schemas.microsoft.com/office/powerpoint/2010/main" val="131212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apittelskille m/ møns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7468EA3-948F-E741-B0CC-867D0B0A8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8" cy="6857998"/>
          </a:xfrm>
          <a:prstGeom prst="rect">
            <a:avLst/>
          </a:pr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A93D860-5824-4D3B-BC42-F56D59FF4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764" y="3244333"/>
            <a:ext cx="10059911" cy="369332"/>
          </a:xfrm>
        </p:spPr>
        <p:txBody>
          <a:bodyPr wrap="square" lIns="0" tIns="0" bIns="0" anchor="t">
            <a:spAutoFit/>
          </a:bodyPr>
          <a:lstStyle>
            <a:lvl1pPr marL="1440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16CEF83-AE66-6F41-81FD-5C1517E23A81}"/>
              </a:ext>
            </a:extLst>
          </p:cNvPr>
          <p:cNvCxnSpPr>
            <a:cxnSpLocks/>
          </p:cNvCxnSpPr>
          <p:nvPr userDrawn="1"/>
        </p:nvCxnSpPr>
        <p:spPr>
          <a:xfrm>
            <a:off x="928764" y="2942705"/>
            <a:ext cx="733781" cy="0"/>
          </a:xfrm>
          <a:prstGeom prst="line">
            <a:avLst/>
          </a:prstGeom>
          <a:ln w="50800" cmpd="sng">
            <a:solidFill>
              <a:srgbClr val="64C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538AE1F3-E73F-8744-BE1E-E12850517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969" y="2071029"/>
            <a:ext cx="10059911" cy="661720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8547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apittelskille m/ møns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7468EA3-948F-E741-B0CC-867D0B0A8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A93D860-5824-4D3B-BC42-F56D59FF4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764" y="3244333"/>
            <a:ext cx="10059911" cy="369332"/>
          </a:xfrm>
        </p:spPr>
        <p:txBody>
          <a:bodyPr wrap="square" lIns="0" tIns="0" bIns="0" anchor="t">
            <a:spAutoFit/>
          </a:bodyPr>
          <a:lstStyle>
            <a:lvl1pPr marL="14400" indent="0" algn="l">
              <a:buNone/>
              <a:defRPr>
                <a:solidFill>
                  <a:srgbClr val="003D6A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16CEF83-AE66-6F41-81FD-5C1517E23A81}"/>
              </a:ext>
            </a:extLst>
          </p:cNvPr>
          <p:cNvCxnSpPr>
            <a:cxnSpLocks/>
          </p:cNvCxnSpPr>
          <p:nvPr userDrawn="1"/>
        </p:nvCxnSpPr>
        <p:spPr>
          <a:xfrm>
            <a:off x="928764" y="2942705"/>
            <a:ext cx="733781" cy="0"/>
          </a:xfrm>
          <a:prstGeom prst="line">
            <a:avLst/>
          </a:prstGeom>
          <a:ln w="50800" cmpd="sng">
            <a:solidFill>
              <a:srgbClr val="64C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538AE1F3-E73F-8744-BE1E-E12850517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969" y="2071029"/>
            <a:ext cx="10059911" cy="661720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spAutoFit/>
          </a:bodyPr>
          <a:lstStyle>
            <a:lvl1pPr>
              <a:defRPr sz="4000">
                <a:solidFill>
                  <a:srgbClr val="003D6A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26296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apittelskille m/ mønster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A93D860-5824-4D3B-BC42-F56D59FF4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4977" y="3244333"/>
            <a:ext cx="6453964" cy="369332"/>
          </a:xfrm>
        </p:spPr>
        <p:txBody>
          <a:bodyPr wrap="square" lIns="0" tIns="0" bIns="0" anchor="t">
            <a:spAutoFit/>
          </a:bodyPr>
          <a:lstStyle>
            <a:lvl1pPr marL="1440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16CEF83-AE66-6F41-81FD-5C1517E23A81}"/>
              </a:ext>
            </a:extLst>
          </p:cNvPr>
          <p:cNvCxnSpPr>
            <a:cxnSpLocks/>
          </p:cNvCxnSpPr>
          <p:nvPr userDrawn="1"/>
        </p:nvCxnSpPr>
        <p:spPr>
          <a:xfrm>
            <a:off x="2604977" y="2942705"/>
            <a:ext cx="1015407" cy="0"/>
          </a:xfrm>
          <a:prstGeom prst="line">
            <a:avLst/>
          </a:prstGeom>
          <a:ln w="50800" cmpd="sng">
            <a:solidFill>
              <a:srgbClr val="64C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538AE1F3-E73F-8744-BE1E-E12850517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4977" y="2071029"/>
            <a:ext cx="6453963" cy="661720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Kapittel-tittel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53D04DD-E1C8-1E4C-B298-0C007E88BF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763" y="1105785"/>
            <a:ext cx="1015407" cy="15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telskille m/ mønster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A93D860-5824-4D3B-BC42-F56D59FF4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4977" y="3244333"/>
            <a:ext cx="6453964" cy="369332"/>
          </a:xfrm>
        </p:spPr>
        <p:txBody>
          <a:bodyPr wrap="square" lIns="0" tIns="0" bIns="0" anchor="t">
            <a:spAutoFit/>
          </a:bodyPr>
          <a:lstStyle>
            <a:lvl1pPr marL="1440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16CEF83-AE66-6F41-81FD-5C1517E23A81}"/>
              </a:ext>
            </a:extLst>
          </p:cNvPr>
          <p:cNvCxnSpPr>
            <a:cxnSpLocks/>
          </p:cNvCxnSpPr>
          <p:nvPr userDrawn="1"/>
        </p:nvCxnSpPr>
        <p:spPr>
          <a:xfrm>
            <a:off x="2604977" y="2942705"/>
            <a:ext cx="1015407" cy="0"/>
          </a:xfrm>
          <a:prstGeom prst="line">
            <a:avLst/>
          </a:prstGeom>
          <a:ln w="50800" cmpd="sng">
            <a:solidFill>
              <a:srgbClr val="64C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538AE1F3-E73F-8744-BE1E-E12850517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4977" y="2071029"/>
            <a:ext cx="6453963" cy="661720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Kapittel-tittel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7F3E93A-E8B6-5143-B5CC-06C24D845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8764" y="1105785"/>
            <a:ext cx="1015407" cy="15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pittelskille m/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69EAF55-4375-3B4B-8E31-F1E23BB04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A93D860-5824-4D3B-BC42-F56D59FF4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764" y="3244333"/>
            <a:ext cx="4738389" cy="369332"/>
          </a:xfrm>
        </p:spPr>
        <p:txBody>
          <a:bodyPr wrap="square" lIns="0" tIns="0" bIns="0" anchor="t">
            <a:spAutoFit/>
          </a:bodyPr>
          <a:lstStyle>
            <a:lvl1pPr marL="1440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B7F5E2B3-2172-F14F-804F-5870BA4A3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969" y="2071029"/>
            <a:ext cx="10059911" cy="661720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118CD83-71E8-BD44-A8D5-34172E7B4159}"/>
              </a:ext>
            </a:extLst>
          </p:cNvPr>
          <p:cNvCxnSpPr>
            <a:cxnSpLocks/>
          </p:cNvCxnSpPr>
          <p:nvPr userDrawn="1"/>
        </p:nvCxnSpPr>
        <p:spPr>
          <a:xfrm>
            <a:off x="928764" y="2942705"/>
            <a:ext cx="733781" cy="0"/>
          </a:xfrm>
          <a:prstGeom prst="line">
            <a:avLst/>
          </a:prstGeom>
          <a:ln w="50800" cmpd="sng">
            <a:solidFill>
              <a:srgbClr val="64C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E1506F0-B83C-0B47-B405-4BDDE142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38969" y="2920480"/>
            <a:ext cx="720000" cy="44450"/>
          </a:xfrm>
          <a:solidFill>
            <a:schemeClr val="accent1"/>
          </a:solidFill>
        </p:spPr>
        <p:txBody>
          <a:bodyPr wrap="none"/>
          <a:lstStyle>
            <a:lvl1pPr marL="14400" indent="0">
              <a:buNone/>
              <a:defRPr sz="5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telskille m/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69EAF55-4375-3B4B-8E31-F1E23BB04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A93D860-5824-4D3B-BC42-F56D59FF4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8764" y="3244333"/>
            <a:ext cx="4738389" cy="369332"/>
          </a:xfrm>
        </p:spPr>
        <p:txBody>
          <a:bodyPr wrap="square" lIns="0" tIns="0" bIns="0" anchor="t">
            <a:spAutoFit/>
          </a:bodyPr>
          <a:lstStyle>
            <a:lvl1pPr marL="14400" indent="0" algn="l">
              <a:buNone/>
              <a:defRPr>
                <a:solidFill>
                  <a:srgbClr val="003D6A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B7F5E2B3-2172-F14F-804F-5870BA4A3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969" y="2071029"/>
            <a:ext cx="10059911" cy="661720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spAutoFit/>
          </a:bodyPr>
          <a:lstStyle>
            <a:lvl1pPr>
              <a:defRPr sz="4000">
                <a:solidFill>
                  <a:srgbClr val="003D6A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118CD83-71E8-BD44-A8D5-34172E7B4159}"/>
              </a:ext>
            </a:extLst>
          </p:cNvPr>
          <p:cNvCxnSpPr>
            <a:cxnSpLocks/>
          </p:cNvCxnSpPr>
          <p:nvPr userDrawn="1"/>
        </p:nvCxnSpPr>
        <p:spPr>
          <a:xfrm>
            <a:off x="928764" y="2942705"/>
            <a:ext cx="733781" cy="0"/>
          </a:xfrm>
          <a:prstGeom prst="line">
            <a:avLst/>
          </a:prstGeom>
          <a:ln w="50800" cmpd="sng">
            <a:solidFill>
              <a:srgbClr val="64C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DDE982-BF82-4028-99B9-AE11EF225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034" y="1656207"/>
            <a:ext cx="10835363" cy="4320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5319B905-2C90-4A44-B57E-8890CD36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94" y="320089"/>
            <a:ext cx="10831304" cy="1169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6A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ED0734-C321-3C4E-80BD-F315F3575CE9}"/>
              </a:ext>
            </a:extLst>
          </p:cNvPr>
          <p:cNvSpPr txBox="1">
            <a:spLocks/>
          </p:cNvSpPr>
          <p:nvPr userDrawn="1"/>
        </p:nvSpPr>
        <p:spPr>
          <a:xfrm>
            <a:off x="752034" y="6437472"/>
            <a:ext cx="4061712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Selskapspresentasjon | </a:t>
            </a:r>
            <a:fld id="{03D1789D-1749-824B-B49D-0CAEE8413CD5}" type="slidenum">
              <a:rPr lang="nb-NO" smtClean="0"/>
              <a:pPr/>
              <a:t>‹#›</a:t>
            </a:fld>
            <a:r>
              <a:rPr lang="nb-NO"/>
              <a:t> |  </a:t>
            </a:r>
            <a:fld id="{B05DE432-8733-A64C-A73F-3610949A78A9}" type="datetimeFigureOut">
              <a:rPr lang="nb-NO" smtClean="0"/>
              <a:pPr/>
              <a:t>30.03.2022</a:t>
            </a:fld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88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B9542A-0430-4A59-946F-E63AF002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94" y="1690688"/>
            <a:ext cx="10832400" cy="4286060"/>
          </a:xfrm>
          <a:prstGeom prst="rect">
            <a:avLst/>
          </a:prstGeom>
        </p:spPr>
        <p:txBody>
          <a:bodyPr vert="horz" lIns="91440" tIns="46800" rIns="90000" bIns="4572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3AE760A-F2C9-BF4C-9DC5-D0656F5C0A7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883" y="6262046"/>
            <a:ext cx="973611" cy="436338"/>
          </a:xfrm>
          <a:prstGeom prst="rect">
            <a:avLst/>
          </a:prstGeom>
        </p:spPr>
      </p:pic>
      <p:sp>
        <p:nvSpPr>
          <p:cNvPr id="10" name="Plassholder for tittel 9">
            <a:extLst>
              <a:ext uri="{FF2B5EF4-FFF2-40B4-BE49-F238E27FC236}">
                <a16:creationId xmlns:a16="http://schemas.microsoft.com/office/drawing/2014/main" id="{83C6B326-E77C-DC49-81BC-79D8DB15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5">
            <a:extLst>
              <a:ext uri="{FF2B5EF4-FFF2-40B4-BE49-F238E27FC236}">
                <a16:creationId xmlns:a16="http://schemas.microsoft.com/office/drawing/2014/main" id="{9EAA899B-FEB0-0449-86BB-2F6CCC34EAB1}"/>
              </a:ext>
            </a:extLst>
          </p:cNvPr>
          <p:cNvSpPr txBox="1">
            <a:spLocks/>
          </p:cNvSpPr>
          <p:nvPr userDrawn="1"/>
        </p:nvSpPr>
        <p:spPr>
          <a:xfrm>
            <a:off x="8490524" y="6332497"/>
            <a:ext cx="189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0">
                <a:solidFill>
                  <a:srgbClr val="003D6A"/>
                </a:solidFill>
              </a:rPr>
              <a:t>VI BYGGER FREMTIDEN</a:t>
            </a:r>
          </a:p>
        </p:txBody>
      </p:sp>
    </p:spTree>
    <p:extLst>
      <p:ext uri="{BB962C8B-B14F-4D97-AF65-F5344CB8AC3E}">
        <p14:creationId xmlns:p14="http://schemas.microsoft.com/office/powerpoint/2010/main" val="23219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2" r:id="rId2"/>
    <p:sldLayoutId id="2147483693" r:id="rId3"/>
    <p:sldLayoutId id="2147483692" r:id="rId4"/>
    <p:sldLayoutId id="2147483688" r:id="rId5"/>
    <p:sldLayoutId id="2147483686" r:id="rId6"/>
    <p:sldLayoutId id="2147483694" r:id="rId7"/>
    <p:sldLayoutId id="2147483682" r:id="rId8"/>
    <p:sldLayoutId id="2147483667" r:id="rId9"/>
    <p:sldLayoutId id="2147483663" r:id="rId10"/>
    <p:sldLayoutId id="2147483650" r:id="rId11"/>
    <p:sldLayoutId id="2147483665" r:id="rId12"/>
    <p:sldLayoutId id="2147483666" r:id="rId13"/>
    <p:sldLayoutId id="2147483689" r:id="rId14"/>
    <p:sldLayoutId id="2147483690" r:id="rId15"/>
    <p:sldLayoutId id="2147483691" r:id="rId16"/>
    <p:sldLayoutId id="2147483668" r:id="rId17"/>
    <p:sldLayoutId id="2147483684" r:id="rId18"/>
    <p:sldLayoutId id="2147483669" r:id="rId19"/>
    <p:sldLayoutId id="2147483683" r:id="rId20"/>
    <p:sldLayoutId id="2147483670" r:id="rId21"/>
    <p:sldLayoutId id="2147483678" r:id="rId22"/>
    <p:sldLayoutId id="2147483677" r:id="rId23"/>
    <p:sldLayoutId id="2147483654" r:id="rId24"/>
    <p:sldLayoutId id="2147483674" r:id="rId25"/>
    <p:sldLayoutId id="2147483655" r:id="rId26"/>
    <p:sldLayoutId id="2147483685" r:id="rId27"/>
    <p:sldLayoutId id="2147483687" r:id="rId2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rgbClr val="004F7D"/>
          </a:solidFill>
          <a:latin typeface="+mj-lt"/>
          <a:ea typeface="+mj-ea"/>
          <a:cs typeface="+mj-cs"/>
        </a:defRPr>
      </a:lvl1pPr>
    </p:titleStyle>
    <p:bodyStyle>
      <a:lvl1pPr marL="489600" indent="-475200" algn="l" defTabSz="914400" rtl="0" eaLnBrk="1" latinLnBrk="0" hangingPunct="1">
        <a:lnSpc>
          <a:spcPct val="100000"/>
        </a:lnSpc>
        <a:spcBef>
          <a:spcPts val="0"/>
        </a:spcBef>
        <a:buClr>
          <a:srgbClr val="004F7D"/>
        </a:buClr>
        <a:buSzPct val="10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46800" indent="-475200" algn="l" defTabSz="914400" rtl="0" eaLnBrk="1" latinLnBrk="0" hangingPunct="1">
        <a:lnSpc>
          <a:spcPct val="100000"/>
        </a:lnSpc>
        <a:spcBef>
          <a:spcPts val="0"/>
        </a:spcBef>
        <a:buClr>
          <a:srgbClr val="004F7D"/>
        </a:buClr>
        <a:buFont typeface="Apple Symbols" panose="02000000000000000000" pitchFamily="2" charset="-79"/>
        <a:buChar char="⎻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4F7D"/>
        </a:buClr>
        <a:buFont typeface="Apple Symbols" panose="02000000000000000000" pitchFamily="2" charset="-79"/>
        <a:buChar char="⎻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F7D"/>
        </a:buClr>
        <a:buFont typeface="Apple Symbols" panose="02000000000000000000" pitchFamily="2" charset="-79"/>
        <a:buChar char="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F7D"/>
        </a:buClr>
        <a:buFont typeface="Apple Symbols" panose="02000000000000000000" pitchFamily="2" charset="-79"/>
        <a:buChar char="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6C406C7-60A0-9941-8764-0AEF24A94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764" y="3244333"/>
            <a:ext cx="10059911" cy="738664"/>
          </a:xfrm>
        </p:spPr>
        <p:txBody>
          <a:bodyPr/>
          <a:lstStyle/>
          <a:p>
            <a:r>
              <a:rPr lang="nb-NO" dirty="0"/>
              <a:t>E6 Kvithammar – Åsen </a:t>
            </a:r>
          </a:p>
          <a:p>
            <a:r>
              <a:rPr lang="nb-NO" dirty="0"/>
              <a:t>Hæhre Entreprenør AS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F4F9359-9EDD-3045-893B-E54ECFFD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Byggedagen</a:t>
            </a:r>
            <a:r>
              <a:rPr lang="nb-NO" dirty="0"/>
              <a:t> 31. mars</a:t>
            </a:r>
          </a:p>
        </p:txBody>
      </p:sp>
    </p:spTree>
    <p:extLst>
      <p:ext uri="{BB962C8B-B14F-4D97-AF65-F5344CB8AC3E}">
        <p14:creationId xmlns:p14="http://schemas.microsoft.com/office/powerpoint/2010/main" val="97138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D5A4C9B-6AB7-4E9A-A410-2C5C44C8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034" y="1656207"/>
            <a:ext cx="5860961" cy="4320540"/>
          </a:xfrm>
        </p:spPr>
        <p:txBody>
          <a:bodyPr/>
          <a:lstStyle/>
          <a:p>
            <a:r>
              <a:rPr lang="nb-NO" dirty="0"/>
              <a:t>Ca. 12 km tunnel </a:t>
            </a:r>
          </a:p>
          <a:p>
            <a:pPr lvl="1"/>
            <a:r>
              <a:rPr lang="nb-NO" dirty="0"/>
              <a:t>5 tuneller med doble løp mellom </a:t>
            </a:r>
          </a:p>
          <a:p>
            <a:pPr marL="471600" lvl="1" indent="0">
              <a:buNone/>
            </a:pPr>
            <a:r>
              <a:rPr lang="nb-NO" dirty="0"/>
              <a:t> 	0,3 og 6,1 km (hovedsakelig T9,5 profil)</a:t>
            </a:r>
          </a:p>
          <a:p>
            <a:endParaRPr lang="nb-NO" dirty="0"/>
          </a:p>
          <a:p>
            <a:r>
              <a:rPr lang="nb-NO" dirty="0"/>
              <a:t>Ca. 7 km dagsone</a:t>
            </a:r>
          </a:p>
          <a:p>
            <a:pPr lvl="1"/>
            <a:r>
              <a:rPr lang="nb-NO" dirty="0"/>
              <a:t>Ca. 1 million m3 sprengning </a:t>
            </a:r>
          </a:p>
          <a:p>
            <a:pPr lvl="1"/>
            <a:r>
              <a:rPr lang="nb-NO" dirty="0"/>
              <a:t>Ca. 1 314 km KC-</a:t>
            </a:r>
            <a:r>
              <a:rPr lang="nb-NO" dirty="0" err="1"/>
              <a:t>peling</a:t>
            </a:r>
            <a:endParaRPr lang="nb-NO" dirty="0"/>
          </a:p>
          <a:p>
            <a:endParaRPr lang="nb-NO" dirty="0"/>
          </a:p>
          <a:p>
            <a:r>
              <a:rPr lang="nb-NO" dirty="0"/>
              <a:t>Flere betongkonstruksjoner</a:t>
            </a:r>
          </a:p>
          <a:p>
            <a:pPr lvl="1"/>
            <a:r>
              <a:rPr lang="nb-NO" dirty="0"/>
              <a:t>20 tunnelportaler</a:t>
            </a:r>
          </a:p>
          <a:p>
            <a:pPr lvl="1"/>
            <a:r>
              <a:rPr lang="nb-NO" dirty="0"/>
              <a:t>3 bruer (40 – 360 m lange)</a:t>
            </a:r>
          </a:p>
          <a:p>
            <a:pPr lvl="1"/>
            <a:r>
              <a:rPr lang="nb-NO" dirty="0"/>
              <a:t>2 underganger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56C2C8-CD27-463A-81A8-AA1747B5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Nøkkeltall</a:t>
            </a:r>
          </a:p>
        </p:txBody>
      </p:sp>
      <p:pic>
        <p:nvPicPr>
          <p:cNvPr id="7" name="Bilde 6" descr="Et bilde som inneholder utendørs, fjell, snø, natur&#10;&#10;Automatisk generert beskrivelse">
            <a:extLst>
              <a:ext uri="{FF2B5EF4-FFF2-40B4-BE49-F238E27FC236}">
                <a16:creationId xmlns:a16="http://schemas.microsoft.com/office/drawing/2014/main" id="{A67A6551-7AAB-4CE3-A16F-6BCA0A881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95" y="1024467"/>
            <a:ext cx="4671419" cy="48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5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64A36C4-A83F-4E3E-9C01-2E84D1606B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6800" rIns="90000" bIns="45720" rtlCol="0" anchor="t">
            <a:noAutofit/>
          </a:bodyPr>
          <a:lstStyle/>
          <a:p>
            <a:pPr marL="489585" indent="-474980"/>
            <a:r>
              <a:rPr lang="nb-NO" dirty="0"/>
              <a:t>Pågående arbeid</a:t>
            </a:r>
            <a:endParaRPr lang="nb-NO"/>
          </a:p>
          <a:p>
            <a:pPr marL="946785" lvl="1" indent="-474980"/>
            <a:r>
              <a:rPr lang="nb-NO" dirty="0"/>
              <a:t>Oppstart på 6 av 11 parseller</a:t>
            </a:r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  <a:p>
            <a:pPr marL="489585" indent="-474980"/>
            <a:r>
              <a:rPr lang="nb-NO" dirty="0"/>
              <a:t>Fremdriftsstatus</a:t>
            </a:r>
            <a:endParaRPr lang="nb-NO" dirty="0">
              <a:cs typeface="Calibri"/>
            </a:endParaRPr>
          </a:p>
          <a:p>
            <a:pPr marL="946785" lvl="1" indent="-474980"/>
            <a:r>
              <a:rPr lang="nb-NO" dirty="0"/>
              <a:t>Ca. 3 % utført pr. mars 22</a:t>
            </a:r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  <a:p>
            <a:pPr marL="489585" indent="-474980"/>
            <a:r>
              <a:rPr lang="nb-NO" dirty="0"/>
              <a:t>Anskaffelser – UE og leverandører</a:t>
            </a:r>
            <a:endParaRPr lang="nb-NO" dirty="0">
              <a:cs typeface="Calibri"/>
            </a:endParaRPr>
          </a:p>
          <a:p>
            <a:pPr marL="946785" lvl="1" indent="-474980"/>
            <a:r>
              <a:rPr lang="nb-NO" dirty="0"/>
              <a:t>Utførelses underentrepriser 8415/6 og totalunderentrepriser 8417</a:t>
            </a:r>
            <a:endParaRPr lang="nb-NO" dirty="0">
              <a:cs typeface="Calibri"/>
            </a:endParaRPr>
          </a:p>
          <a:p>
            <a:pPr marL="946785" lvl="1" indent="-474980"/>
            <a:r>
              <a:rPr lang="nb-NO" dirty="0"/>
              <a:t>Krevende markedssituasjon – avtaler på kortere sikt med mulighet for forlengelse</a:t>
            </a:r>
            <a:endParaRPr lang="nb-NO" dirty="0">
              <a:cs typeface="Calibri"/>
            </a:endParaRPr>
          </a:p>
          <a:p>
            <a:pPr marL="471170" lvl="1" indent="0">
              <a:buNone/>
            </a:pPr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0033FF9-BB48-4ABD-BDC5-7AD9AA67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Prosjektstatus</a:t>
            </a:r>
          </a:p>
        </p:txBody>
      </p:sp>
    </p:spTree>
    <p:extLst>
      <p:ext uri="{BB962C8B-B14F-4D97-AF65-F5344CB8AC3E}">
        <p14:creationId xmlns:p14="http://schemas.microsoft.com/office/powerpoint/2010/main" val="333205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A8546B4-A18F-400C-B17A-36FA3C20F2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6800" rIns="90000" bIns="45720" rtlCol="0" anchor="t">
            <a:noAutofit/>
          </a:bodyPr>
          <a:lstStyle/>
          <a:p>
            <a:pPr marL="489585" indent="-474980"/>
            <a:r>
              <a:rPr lang="nb-NO" sz="2000" dirty="0"/>
              <a:t>Prosjektering: Aas-Jacobsen/</a:t>
            </a:r>
            <a:r>
              <a:rPr lang="nb-NO" sz="2000" dirty="0" err="1"/>
              <a:t>ViaNova</a:t>
            </a:r>
            <a:r>
              <a:rPr lang="nb-NO" sz="2000" dirty="0"/>
              <a:t>-nettverket</a:t>
            </a:r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/>
              <a:t>Avskoging: Næsbø</a:t>
            </a:r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/>
              <a:t>Innkvartering/brakker: 4Service/</a:t>
            </a:r>
            <a:r>
              <a:rPr lang="nb-NO" sz="2000" dirty="0" err="1"/>
              <a:t>Adapteo</a:t>
            </a:r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/>
              <a:t>Elektro/automasjon: </a:t>
            </a:r>
            <a:r>
              <a:rPr lang="nb-NO" sz="2000" dirty="0" err="1"/>
              <a:t>Otera</a:t>
            </a:r>
            <a:r>
              <a:rPr lang="nb-NO" sz="2000" dirty="0"/>
              <a:t> </a:t>
            </a:r>
            <a:r>
              <a:rPr lang="nb-NO" sz="2000" dirty="0" err="1"/>
              <a:t>Traftec</a:t>
            </a:r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/>
              <a:t>Grunnstabilisering - kalk/sement: </a:t>
            </a:r>
            <a:r>
              <a:rPr lang="nb-NO" sz="2000" dirty="0" err="1"/>
              <a:t>Soil</a:t>
            </a:r>
            <a:r>
              <a:rPr lang="nb-NO" sz="2000" dirty="0"/>
              <a:t> </a:t>
            </a:r>
            <a:r>
              <a:rPr lang="nb-NO" sz="2000" dirty="0" err="1"/>
              <a:t>Mixing</a:t>
            </a:r>
            <a:r>
              <a:rPr lang="nb-NO" sz="2000" dirty="0"/>
              <a:t> Group</a:t>
            </a:r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>
                <a:cs typeface="Calibri"/>
              </a:rPr>
              <a:t>Fjellsikringsmateriell</a:t>
            </a:r>
          </a:p>
          <a:p>
            <a:pPr marL="489585" indent="-474980"/>
            <a:r>
              <a:rPr lang="nb-NO" sz="2000" dirty="0"/>
              <a:t>Sprengningsmateriell</a:t>
            </a:r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>
                <a:cs typeface="Calibri"/>
              </a:rPr>
              <a:t>Injeksjonsmateriell</a:t>
            </a:r>
          </a:p>
          <a:p>
            <a:pPr marL="489585" indent="-474980"/>
            <a:r>
              <a:rPr lang="nb-NO" sz="2000" dirty="0"/>
              <a:t>Fjellsikring: </a:t>
            </a:r>
            <a:r>
              <a:rPr lang="nb-NO" sz="2000" dirty="0" err="1"/>
              <a:t>Visinor</a:t>
            </a:r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 err="1"/>
              <a:t>Riving</a:t>
            </a:r>
            <a:r>
              <a:rPr lang="nb-NO" sz="2000" dirty="0"/>
              <a:t>: Tore Løkke</a:t>
            </a:r>
            <a:endParaRPr lang="nb-NO" sz="2000" dirty="0">
              <a:cs typeface="Calibri"/>
            </a:endParaRPr>
          </a:p>
          <a:p>
            <a:pPr marL="489585" indent="-474980"/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/>
              <a:t>Utgjør ca. 2,1 milliarder NOK, inngått ca. 1,4 pr. d.d.</a:t>
            </a:r>
            <a:endParaRPr lang="nb-NO" sz="2000" dirty="0">
              <a:cs typeface="Calibri"/>
            </a:endParaRPr>
          </a:p>
          <a:p>
            <a:pPr marL="489585" indent="-474980"/>
            <a:r>
              <a:rPr lang="nb-NO" sz="2000" dirty="0"/>
              <a:t>Flere intensjonsavtaler og forhandlinger i prosess</a:t>
            </a:r>
            <a:endParaRPr lang="nb-NO" sz="2000" dirty="0">
              <a:cs typeface="Calibri"/>
            </a:endParaRPr>
          </a:p>
          <a:p>
            <a:pPr marL="13970" indent="0">
              <a:buNone/>
            </a:pPr>
            <a:endParaRPr lang="nb-NO" dirty="0">
              <a:cs typeface="Calibri"/>
            </a:endParaRPr>
          </a:p>
          <a:p>
            <a:pPr marL="13970" indent="0">
              <a:buNone/>
            </a:pPr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38AFC59-BCEB-4A82-B94F-04868B47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Inngåtte underentrepriser/leveranser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7C321DB-E897-777F-B528-EF8020D06B59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95444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5082DE8-1499-4953-AD06-E7EE21BD1E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6800" rIns="90000" bIns="45720" rtlCol="0" anchor="t">
            <a:noAutofit/>
          </a:bodyPr>
          <a:lstStyle/>
          <a:p>
            <a:pPr marL="489585" indent="-474980"/>
            <a:r>
              <a:rPr lang="nb-NO" dirty="0"/>
              <a:t>Transport</a:t>
            </a:r>
            <a:endParaRPr lang="nb-NO"/>
          </a:p>
          <a:p>
            <a:pPr marL="489585" indent="-474980"/>
            <a:r>
              <a:rPr lang="nb-NO" dirty="0"/>
              <a:t>Kort- og langtids innleie maskiner (inkl. mannskap)</a:t>
            </a:r>
            <a:endParaRPr lang="nb-NO" dirty="0">
              <a:cs typeface="Calibri"/>
            </a:endParaRPr>
          </a:p>
          <a:p>
            <a:pPr marL="489585" indent="-474980"/>
            <a:r>
              <a:rPr lang="nb-NO" dirty="0"/>
              <a:t>Knusing</a:t>
            </a:r>
            <a:endParaRPr lang="nb-NO" dirty="0">
              <a:cs typeface="Calibri"/>
            </a:endParaRPr>
          </a:p>
          <a:p>
            <a:pPr marL="489585" indent="-474980"/>
            <a:r>
              <a:rPr lang="nb-NO" dirty="0"/>
              <a:t>VA-materiell</a:t>
            </a:r>
            <a:endParaRPr lang="nb-NO" dirty="0">
              <a:cs typeface="Calibri"/>
            </a:endParaRPr>
          </a:p>
          <a:p>
            <a:pPr marL="489585" indent="-474980"/>
            <a:r>
              <a:rPr lang="nb-NO" dirty="0">
                <a:cs typeface="Calibri"/>
              </a:rPr>
              <a:t>Bygg- og konstruksjonsmateriell</a:t>
            </a:r>
          </a:p>
          <a:p>
            <a:pPr marL="489585" indent="-474980"/>
            <a:r>
              <a:rPr lang="nb-NO" dirty="0" err="1">
                <a:cs typeface="Calibri"/>
              </a:rPr>
              <a:t>Prefabrikerte</a:t>
            </a:r>
            <a:r>
              <a:rPr lang="nb-NO" dirty="0">
                <a:cs typeface="Calibri"/>
              </a:rPr>
              <a:t> betongelement, bygg, konstruksjoner, veggelement i tunneler</a:t>
            </a:r>
          </a:p>
          <a:p>
            <a:pPr marL="489585" indent="-474980"/>
            <a:r>
              <a:rPr lang="nb-NO" dirty="0">
                <a:cs typeface="Calibri"/>
              </a:rPr>
              <a:t>Gjerder, vilt, adgang mv.</a:t>
            </a:r>
          </a:p>
          <a:p>
            <a:pPr marL="489585" indent="-474980"/>
            <a:r>
              <a:rPr lang="nb-NO" dirty="0">
                <a:cs typeface="Calibri"/>
              </a:rPr>
              <a:t>Innkvarteringsbehov</a:t>
            </a:r>
          </a:p>
          <a:p>
            <a:pPr marL="489585" indent="-474980"/>
            <a:r>
              <a:rPr lang="nb-NO" dirty="0">
                <a:cs typeface="Calibri"/>
              </a:rPr>
              <a:t>Lokal handel i nærområdet, ringvirkninger som følge av prosjektet</a:t>
            </a:r>
          </a:p>
          <a:p>
            <a:pPr marL="489585" indent="-474980"/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  <a:p>
            <a:pPr marL="489585" indent="-474980"/>
            <a:endParaRPr lang="nb-NO" dirty="0">
              <a:cs typeface="Calibri"/>
            </a:endParaRPr>
          </a:p>
          <a:p>
            <a:pPr marL="13970" indent="0">
              <a:buNone/>
            </a:pPr>
            <a:endParaRPr lang="nb-NO" dirty="0">
              <a:cs typeface="Calibri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2F8D888-AEBF-4ECD-B1DB-F475782E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Fremtidig behov UE og leverandører</a:t>
            </a:r>
          </a:p>
        </p:txBody>
      </p:sp>
    </p:spTree>
    <p:extLst>
      <p:ext uri="{BB962C8B-B14F-4D97-AF65-F5344CB8AC3E}">
        <p14:creationId xmlns:p14="http://schemas.microsoft.com/office/powerpoint/2010/main" val="48461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07DA72F-CC24-4FEF-B945-A94BB825B9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6800" rIns="90000" bIns="45720" rtlCol="0" anchor="t">
            <a:noAutofit/>
          </a:bodyPr>
          <a:lstStyle/>
          <a:p>
            <a:pPr marL="489585" indent="-474980"/>
            <a:r>
              <a:rPr lang="nb-NO" dirty="0">
                <a:cs typeface="Calibri"/>
              </a:rPr>
              <a:t>Nye veier stiller spesielle </a:t>
            </a:r>
            <a:r>
              <a:rPr lang="nb-NO" dirty="0" err="1">
                <a:cs typeface="Calibri"/>
              </a:rPr>
              <a:t>kontraktskrav</a:t>
            </a:r>
            <a:r>
              <a:rPr lang="nb-NO" dirty="0">
                <a:cs typeface="Calibri"/>
              </a:rPr>
              <a:t> til totalentreprenør og kontraktsmedhjelpere</a:t>
            </a:r>
            <a:endParaRPr lang="nb-NO" dirty="0"/>
          </a:p>
          <a:p>
            <a:pPr marL="946785" lvl="1" indent="-474980"/>
            <a:r>
              <a:rPr lang="nb-NO" dirty="0">
                <a:cs typeface="Calibri"/>
              </a:rPr>
              <a:t>Maks 2 ledd under totalentreprenør</a:t>
            </a:r>
          </a:p>
          <a:p>
            <a:pPr marL="946785" lvl="1" indent="-474980"/>
            <a:r>
              <a:rPr lang="nb-NO" dirty="0"/>
              <a:t>50 % fagarbeidere</a:t>
            </a:r>
            <a:endParaRPr lang="nb-NO" dirty="0">
              <a:cs typeface="Calibri"/>
            </a:endParaRPr>
          </a:p>
          <a:p>
            <a:pPr marL="946785" lvl="1" indent="-474980"/>
            <a:r>
              <a:rPr lang="nb-NO" dirty="0"/>
              <a:t>7 % lærlinger</a:t>
            </a:r>
            <a:endParaRPr lang="nb-NO" dirty="0">
              <a:cs typeface="Calibri"/>
            </a:endParaRPr>
          </a:p>
          <a:p>
            <a:pPr marL="946785" lvl="1" indent="-474980"/>
            <a:r>
              <a:rPr lang="nb-NO" dirty="0">
                <a:ea typeface="+mn-lt"/>
                <a:cs typeface="+mn-lt"/>
              </a:rPr>
              <a:t>Alle som utfører arbeid på prosjektet skal registreres inn i HMSREG</a:t>
            </a:r>
            <a:endParaRPr lang="nb-NO" dirty="0">
              <a:cs typeface="Calibri"/>
            </a:endParaRPr>
          </a:p>
          <a:p>
            <a:pPr marL="489585" indent="-474980">
              <a:buFont typeface="Wingdings" panose="02000000000000000000" pitchFamily="2" charset="-79"/>
              <a:buChar char="§"/>
            </a:pPr>
            <a:r>
              <a:rPr lang="nb-NO" dirty="0">
                <a:cs typeface="Calibri"/>
              </a:rPr>
              <a:t>Forutsetning for innregistrering i HMSREG er:</a:t>
            </a:r>
          </a:p>
          <a:p>
            <a:pPr marL="946785" lvl="1" indent="-474980"/>
            <a:r>
              <a:rPr lang="nb-NO" dirty="0">
                <a:cs typeface="Calibri"/>
              </a:rPr>
              <a:t>Firma godkjent i HMSREG(skatt, avgift, lønn med mer)</a:t>
            </a:r>
          </a:p>
          <a:p>
            <a:pPr marL="946785" lvl="1" indent="-474980"/>
            <a:r>
              <a:rPr lang="nb-NO" dirty="0">
                <a:cs typeface="Calibri"/>
              </a:rPr>
              <a:t>Arbeidstaker gjennomført opplæring og innregistrert med gyldig HMS-kort</a:t>
            </a:r>
          </a:p>
          <a:p>
            <a:pPr marL="489585" indent="-474980"/>
            <a:endParaRPr lang="nb-NO" dirty="0">
              <a:cs typeface="Calibri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993814A-66D6-4C24-8657-BEB154B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Spesielle krav til HMS og seriøsitet for UE og UL</a:t>
            </a:r>
          </a:p>
        </p:txBody>
      </p:sp>
    </p:spTree>
    <p:extLst>
      <p:ext uri="{BB962C8B-B14F-4D97-AF65-F5344CB8AC3E}">
        <p14:creationId xmlns:p14="http://schemas.microsoft.com/office/powerpoint/2010/main" val="75851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C285A6A-57D1-DAC5-B81F-877F57289D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6800" rIns="90000" bIns="45720" rtlCol="0" anchor="t">
            <a:noAutofit/>
          </a:bodyPr>
          <a:lstStyle/>
          <a:p>
            <a:pPr marL="489585" indent="-474980"/>
            <a:r>
              <a:rPr lang="nb-NO" dirty="0">
                <a:cs typeface="Calibri"/>
              </a:rPr>
              <a:t>Gjennom prosjektperioden kan Hæhre få behov for rekruttere lokal arbeidskraft innen forskjellige fag</a:t>
            </a:r>
          </a:p>
          <a:p>
            <a:pPr marL="489585" indent="-474980"/>
            <a:endParaRPr lang="nb-NO" dirty="0">
              <a:cs typeface="Calibri"/>
            </a:endParaRPr>
          </a:p>
          <a:p>
            <a:pPr marL="489585" indent="-474980"/>
            <a:r>
              <a:rPr lang="nb-NO" dirty="0">
                <a:cs typeface="Calibri"/>
              </a:rPr>
              <a:t>Det kan være alt fra ledere til fagarbeidere og lærlinger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A3ADE54-9144-8726-F5CC-245B6E11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Behov for arbeidskraft</a:t>
            </a:r>
          </a:p>
        </p:txBody>
      </p:sp>
    </p:spTree>
    <p:extLst>
      <p:ext uri="{BB962C8B-B14F-4D97-AF65-F5344CB8AC3E}">
        <p14:creationId xmlns:p14="http://schemas.microsoft.com/office/powerpoint/2010/main" val="356754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nø, natur, fjell, dekket&#10;&#10;Automatisk generert beskrivelse">
            <a:extLst>
              <a:ext uri="{FF2B5EF4-FFF2-40B4-BE49-F238E27FC236}">
                <a16:creationId xmlns:a16="http://schemas.microsoft.com/office/drawing/2014/main" id="{00331555-7502-4CF6-B0EA-D03F98A33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A56E397-4B7F-5D45-B96A-2EDB1280BB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7">
            <a:extLst>
              <a:ext uri="{FF2B5EF4-FFF2-40B4-BE49-F238E27FC236}">
                <a16:creationId xmlns:a16="http://schemas.microsoft.com/office/drawing/2014/main" id="{0D455EF5-432F-4011-BB08-DF19378417C4}"/>
              </a:ext>
            </a:extLst>
          </p:cNvPr>
          <p:cNvSpPr txBox="1">
            <a:spLocks/>
          </p:cNvSpPr>
          <p:nvPr/>
        </p:nvSpPr>
        <p:spPr>
          <a:xfrm>
            <a:off x="1066044" y="3098140"/>
            <a:ext cx="10059911" cy="661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rgbClr val="004F7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>
                <a:solidFill>
                  <a:schemeClr val="bg1"/>
                </a:solidFill>
              </a:rPr>
              <a:t>VI BYGGER FREMTIDEN</a:t>
            </a:r>
          </a:p>
        </p:txBody>
      </p:sp>
    </p:spTree>
    <p:extLst>
      <p:ext uri="{BB962C8B-B14F-4D97-AF65-F5344CB8AC3E}">
        <p14:creationId xmlns:p14="http://schemas.microsoft.com/office/powerpoint/2010/main" val="22396443"/>
      </p:ext>
    </p:extLst>
  </p:cSld>
  <p:clrMapOvr>
    <a:masterClrMapping/>
  </p:clrMapOvr>
</p:sld>
</file>

<file path=ppt/theme/theme1.xml><?xml version="1.0" encoding="utf-8"?>
<a:theme xmlns:a="http://schemas.openxmlformats.org/drawingml/2006/main" name="Betonmast">
  <a:themeElements>
    <a:clrScheme name="Høhre">
      <a:dk1>
        <a:sysClr val="windowText" lastClr="000000"/>
      </a:dk1>
      <a:lt1>
        <a:srgbClr val="FFFFFF"/>
      </a:lt1>
      <a:dk2>
        <a:srgbClr val="003D6A"/>
      </a:dk2>
      <a:lt2>
        <a:srgbClr val="DCE0E6"/>
      </a:lt2>
      <a:accent1>
        <a:srgbClr val="64C4AE"/>
      </a:accent1>
      <a:accent2>
        <a:srgbClr val="91A5BE"/>
      </a:accent2>
      <a:accent3>
        <a:srgbClr val="C7C8C8"/>
      </a:accent3>
      <a:accent4>
        <a:srgbClr val="288C96"/>
      </a:accent4>
      <a:accent5>
        <a:srgbClr val="FFBE00"/>
      </a:accent5>
      <a:accent6>
        <a:srgbClr val="212121"/>
      </a:accent6>
      <a:hlink>
        <a:srgbClr val="0563C1"/>
      </a:hlink>
      <a:folHlink>
        <a:srgbClr val="954F72"/>
      </a:folHlink>
    </a:clrScheme>
    <a:fontScheme name="Betonmas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_Hærhe_030519" id="{BEAF7F86-967D-2849-BA20-14E52FFE3E20}" vid="{0BE1BBD6-0EEF-AA4C-A0F5-3C304468A1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B410EEF65F8F47B84E7B54C1077B35" ma:contentTypeVersion="13" ma:contentTypeDescription="Opprett et nytt dokument." ma:contentTypeScope="" ma:versionID="98fab4dd1eddc7068d0fd8d827fa41f4">
  <xsd:schema xmlns:xsd="http://www.w3.org/2001/XMLSchema" xmlns:xs="http://www.w3.org/2001/XMLSchema" xmlns:p="http://schemas.microsoft.com/office/2006/metadata/properties" xmlns:ns2="319036af-6992-49ad-a922-9ddc673343a8" xmlns:ns3="ff7663ef-7fa1-455c-8ac3-5184acde3249" targetNamespace="http://schemas.microsoft.com/office/2006/metadata/properties" ma:root="true" ma:fieldsID="6278d502690dc430ed299365705fa535" ns2:_="" ns3:_="">
    <xsd:import namespace="319036af-6992-49ad-a922-9ddc673343a8"/>
    <xsd:import namespace="ff7663ef-7fa1-455c-8ac3-5184acde3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036af-6992-49ad-a922-9ddc67334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663ef-7fa1-455c-8ac3-5184acde3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28415-89AD-406C-A1CD-D49AA8A48DDF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428a7a9-529a-40be-bdc8-2a32cef3374e"/>
    <ds:schemaRef ds:uri="http://schemas.microsoft.com/office/infopath/2007/PartnerControls"/>
    <ds:schemaRef ds:uri="15f30c8a-1859-4933-9747-835833045d0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1FD861-08C5-4059-A35E-2563D248A31A}"/>
</file>

<file path=customXml/itemProps3.xml><?xml version="1.0" encoding="utf-8"?>
<ds:datastoreItem xmlns:ds="http://schemas.openxmlformats.org/officeDocument/2006/customXml" ds:itemID="{8272752A-7989-4BD1-A865-D29039937A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FS08-ADM-S13 Powerpoint mal HE</Template>
  <TotalTime>43</TotalTime>
  <Words>327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Apple Symbols</vt:lpstr>
      <vt:lpstr>Arial</vt:lpstr>
      <vt:lpstr>Calibri</vt:lpstr>
      <vt:lpstr>Wingdings</vt:lpstr>
      <vt:lpstr>Betonmast</vt:lpstr>
      <vt:lpstr>Byggedagen 31. mars</vt:lpstr>
      <vt:lpstr>Nøkkeltall</vt:lpstr>
      <vt:lpstr>Prosjektstatus</vt:lpstr>
      <vt:lpstr>Inngåtte underentrepriser/leveranser</vt:lpstr>
      <vt:lpstr>Fremtidig behov UE og leverandører</vt:lpstr>
      <vt:lpstr>Spesielle krav til HMS og seriøsitet for UE og UL</vt:lpstr>
      <vt:lpstr>Behov for arbeidskraft</vt:lpstr>
      <vt:lpstr>PowerPoint-presentasjon</vt:lpstr>
    </vt:vector>
  </TitlesOfParts>
  <Company>Hæhre Entreprenør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Selskapspresentasjon Hæhre Entreprenør AS</dc:title>
  <dc:creator>Tor Kleiven (Hæhre Entreprenør AS)</dc:creator>
  <cp:lastModifiedBy>Jonny Madsen</cp:lastModifiedBy>
  <cp:revision>146</cp:revision>
  <dcterms:created xsi:type="dcterms:W3CDTF">2019-09-25T11:05:34Z</dcterms:created>
  <dcterms:modified xsi:type="dcterms:W3CDTF">2022-03-30T09:52:51Z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0x0101001AB410EEF65F8F47B84E7B54C1077B35</vt:lpwstr>
  </property>
  <property fmtid="{D5CDD505-2E9C-101B-9397-08002B2CF9AE}" pid="3" name="AuthorIds_UIVersion_1024">
    <vt:lpwstr>14</vt:lpwstr>
  </property>
  <property fmtid="{D5CDD505-2E9C-101B-9397-08002B2CF9AE}" pid="4" name="AuthorIds_UIVersion_3072">
    <vt:lpwstr>14</vt:lpwstr>
  </property>
</Properties>
</file>